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1030" r:id="rId2"/>
    <p:sldId id="1082" r:id="rId3"/>
    <p:sldId id="1087" r:id="rId4"/>
    <p:sldId id="1094" r:id="rId5"/>
    <p:sldId id="1081" r:id="rId6"/>
    <p:sldId id="1083" r:id="rId7"/>
    <p:sldId id="1095" r:id="rId8"/>
    <p:sldId id="1078" r:id="rId9"/>
    <p:sldId id="1084" r:id="rId10"/>
    <p:sldId id="1085" r:id="rId11"/>
    <p:sldId id="1086" r:id="rId12"/>
    <p:sldId id="1088" r:id="rId13"/>
    <p:sldId id="1089" r:id="rId14"/>
    <p:sldId id="1090" r:id="rId15"/>
    <p:sldId id="1091" r:id="rId16"/>
    <p:sldId id="1092" r:id="rId17"/>
    <p:sldId id="1093" r:id="rId18"/>
    <p:sldId id="1096" r:id="rId19"/>
    <p:sldId id="1097" r:id="rId20"/>
    <p:sldId id="1080" r:id="rId21"/>
    <p:sldId id="1079" r:id="rId22"/>
    <p:sldId id="1071" r:id="rId23"/>
    <p:sldId id="1076" r:id="rId24"/>
    <p:sldId id="1072" r:id="rId25"/>
    <p:sldId id="1074" r:id="rId26"/>
    <p:sldId id="1065" r:id="rId27"/>
    <p:sldId id="1068" r:id="rId28"/>
    <p:sldId id="1067" r:id="rId29"/>
    <p:sldId id="1066" r:id="rId30"/>
    <p:sldId id="1069" r:id="rId31"/>
    <p:sldId id="1070" r:id="rId32"/>
    <p:sldId id="1003" r:id="rId33"/>
    <p:sldId id="1049" r:id="rId34"/>
    <p:sldId id="1050" r:id="rId35"/>
    <p:sldId id="1051" r:id="rId36"/>
    <p:sldId id="1052" r:id="rId37"/>
    <p:sldId id="1053" r:id="rId38"/>
    <p:sldId id="1054" r:id="rId39"/>
    <p:sldId id="1055" r:id="rId40"/>
    <p:sldId id="1057" r:id="rId41"/>
    <p:sldId id="1058" r:id="rId42"/>
    <p:sldId id="1060" r:id="rId43"/>
    <p:sldId id="1056" r:id="rId44"/>
    <p:sldId id="1048" r:id="rId45"/>
    <p:sldId id="1059" r:id="rId46"/>
    <p:sldId id="1061" r:id="rId47"/>
    <p:sldId id="275" r:id="rId48"/>
    <p:sldId id="1062" r:id="rId49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86957" autoAdjust="0"/>
  </p:normalViewPr>
  <p:slideViewPr>
    <p:cSldViewPr snapToGrid="0">
      <p:cViewPr>
        <p:scale>
          <a:sx n="100" d="100"/>
          <a:sy n="100" d="100"/>
        </p:scale>
        <p:origin x="214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Geometry!!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73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for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492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since last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Thicker stators to accommodate wire (marginally)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Chord increased to utilise space and minimise rotor-stator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54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Larger chord, maximise space</a:t>
            </a:r>
          </a:p>
          <a:p>
            <a:r>
              <a:rPr lang="en-GB" dirty="0"/>
              <a:t>Large rotor sweep at hub (geometric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45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general printing issues)</a:t>
            </a:r>
          </a:p>
          <a:p>
            <a:r>
              <a:rPr lang="en-GB" dirty="0"/>
              <a:t>Outside flying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Interfacing to do remote hover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RPi records loadcell (don’t need) and RPM (need)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Allow drone to traverse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ALSO! Broken lug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93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JSE – high psi, lower phi, hence much lower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9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spanwise variations of T, P, rho (stag stat) not implemented – necessary? Negligible difference in our operating regime</a:t>
            </a:r>
          </a:p>
          <a:p>
            <a:r>
              <a:rPr lang="en-GB"/>
              <a:t>Mean line </a:t>
            </a:r>
            <a:r>
              <a:rPr lang="en-GB" dirty="0"/>
              <a:t>is an </a:t>
            </a:r>
            <a:r>
              <a:rPr lang="en-GB" dirty="0" err="1"/>
              <a:t>indice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785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32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not any abnormal errors (</a:t>
            </a:r>
            <a:r>
              <a:rPr lang="en-GB" dirty="0" err="1"/>
              <a:t>NaNs</a:t>
            </a:r>
            <a:r>
              <a:rPr lang="en-GB" dirty="0"/>
              <a:t> in random segments)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44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Fan eff – contrast with FOM, </a:t>
            </a:r>
            <a:r>
              <a:rPr lang="en-GB" dirty="0" err="1"/>
              <a:t>tradeoff</a:t>
            </a:r>
            <a:endParaRPr lang="en-GB" dirty="0"/>
          </a:p>
          <a:p>
            <a:r>
              <a:rPr lang="en-GB" dirty="0"/>
              <a:t>Rotor + stator blades lead to large values – s/c closer to zero</a:t>
            </a:r>
          </a:p>
          <a:p>
            <a:r>
              <a:rPr lang="en-GB" dirty="0"/>
              <a:t>Picked up by error handling and eliminates datapoints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92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given flow coefficient, a greater stage loading requires more blades, until the model collapses – geometry unsuitable in those conditions</a:t>
            </a:r>
          </a:p>
          <a:p>
            <a:r>
              <a:rPr lang="en-GB" dirty="0"/>
              <a:t>Thankfully, design point low psi, around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277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Expected increase in profile loss as blade count increases</a:t>
            </a:r>
          </a:p>
          <a:p>
            <a:r>
              <a:rPr lang="en-GB" dirty="0"/>
              <a:t>Difference between loss and 1-efficiency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8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 a rotor, blade speed halved. Previously stator had no gap</a:t>
            </a:r>
          </a:p>
          <a:p>
            <a:r>
              <a:rPr lang="en-GB" dirty="0"/>
              <a:t>Mild increase in loss going to CRF, clearly the tip loss makes up a great proportion of the loss</a:t>
            </a:r>
          </a:p>
          <a:p>
            <a:r>
              <a:rPr lang="en-GB" dirty="0"/>
              <a:t>End walls least contributing – expect this to increase with adding ducts/casing surrounds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09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Decreased fan efficiency – </a:t>
            </a:r>
            <a:r>
              <a:rPr lang="en-GB" dirty="0" err="1"/>
              <a:t>cf</a:t>
            </a:r>
            <a:r>
              <a:rPr lang="en-GB" dirty="0"/>
              <a:t> tip losses</a:t>
            </a:r>
          </a:p>
          <a:p>
            <a:r>
              <a:rPr lang="en-GB" dirty="0"/>
              <a:t>Halved blade speed</a:t>
            </a:r>
          </a:p>
          <a:p>
            <a:r>
              <a:rPr lang="en-GB" dirty="0"/>
              <a:t>Design space is larger for blade numbers ~5-10, used in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9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3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17/06/relationships/model3d" Target="../media/model3d2.glb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0.png"/><Relationship Id="rId10" Type="http://schemas.openxmlformats.org/officeDocument/2006/relationships/image" Target="../media/image26.png"/><Relationship Id="rId4" Type="http://schemas.openxmlformats.org/officeDocument/2006/relationships/image" Target="../media/image230.png"/><Relationship Id="rId9" Type="http://schemas.openxmlformats.org/officeDocument/2006/relationships/image" Target="../media/image2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0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42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10/02/2020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84CFD2B-C75D-48B9-9D24-71C872DDF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17DB0848-B6F3-4AA4-9300-B64EA0C5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4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B1B-8B2C-4298-944A-97B62EED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Performance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44836-525B-44B3-BC97-A45BCB3BA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F8CAF26-D423-4661-9EA3-1AEDB6F6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3" y="1909117"/>
            <a:ext cx="8285713" cy="44615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E5865E-AF43-4996-B1BE-D76C72FF7555}"/>
              </a:ext>
            </a:extLst>
          </p:cNvPr>
          <p:cNvSpPr/>
          <p:nvPr/>
        </p:nvSpPr>
        <p:spPr bwMode="auto">
          <a:xfrm>
            <a:off x="6393687" y="1715162"/>
            <a:ext cx="2321169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1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6C0-F02F-4FCC-B8CC-FF6540B3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-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34EF0-B1CF-4B7E-8CDA-5D21FD2E5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EE2BEB-72D2-4A53-AB17-A5843320E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812"/>
            <a:ext cx="7553325" cy="4067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F4C0EB-C341-44D8-BE59-DA7B53AE19C1}"/>
              </a:ext>
            </a:extLst>
          </p:cNvPr>
          <p:cNvSpPr/>
          <p:nvPr/>
        </p:nvSpPr>
        <p:spPr bwMode="auto">
          <a:xfrm>
            <a:off x="6987106" y="2829237"/>
            <a:ext cx="2018781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4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9AB6-0E6B-4056-B6EB-2BC9C95D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BBNRF3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0109F-ADB4-4684-832E-7D9F3AD4C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AF7454E-16BF-47C4-AD2A-7DC461A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9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0092-CE1A-4E14-9E9F-9A59FEDA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4D150-FDB0-4E16-98B7-04B81E2F4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5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5B52B1DB-6923-4CA0-8D26-5F9C8F4AE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</p:spPr>
      </p:pic>
    </p:spTree>
    <p:extLst>
      <p:ext uri="{BB962C8B-B14F-4D97-AF65-F5344CB8AC3E}">
        <p14:creationId xmlns:p14="http://schemas.microsoft.com/office/powerpoint/2010/main" val="218494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700E-BBC6-4893-A19F-0B81761D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vs Whittle </a:t>
            </a:r>
            <a:r>
              <a:rPr lang="en-GB" dirty="0" err="1"/>
              <a:t>eVTOL</a:t>
            </a:r>
            <a:r>
              <a:rPr lang="en-GB" dirty="0"/>
              <a:t> –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EB41-0710-4EDE-9774-A9BC6188E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AD2A25-BF8B-4FB1-835A-DAE2CB78B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r="6736"/>
          <a:stretch/>
        </p:blipFill>
        <p:spPr>
          <a:xfrm>
            <a:off x="384175" y="1386272"/>
            <a:ext cx="5619826" cy="3576253"/>
          </a:xfrm>
          <a:prstGeom prst="rect">
            <a:avLst/>
          </a:prstGeom>
        </p:spPr>
      </p:pic>
      <p:pic>
        <p:nvPicPr>
          <p:cNvPr id="6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2C18539-C843-4138-B6C6-9D88F3832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36085"/>
          <a:stretch/>
        </p:blipFill>
        <p:spPr bwMode="auto">
          <a:xfrm>
            <a:off x="4172769" y="3174398"/>
            <a:ext cx="3482950" cy="33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D43DC-45CF-4A38-BAD5-7E5CDC60866C}"/>
              </a:ext>
            </a:extLst>
          </p:cNvPr>
          <p:cNvSpPr txBox="1"/>
          <p:nvPr/>
        </p:nvSpPr>
        <p:spPr>
          <a:xfrm>
            <a:off x="7702804" y="4539493"/>
            <a:ext cx="105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Whittle </a:t>
            </a:r>
            <a:r>
              <a:rPr lang="en-GB" dirty="0" err="1"/>
              <a:t>eVTOL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F9A38-3CC8-480F-B1A2-362637C5FCB6}"/>
              </a:ext>
            </a:extLst>
          </p:cNvPr>
          <p:cNvSpPr txBox="1"/>
          <p:nvPr/>
        </p:nvSpPr>
        <p:spPr>
          <a:xfrm>
            <a:off x="1146918" y="5300124"/>
            <a:ext cx="226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Geometry has a big effect on loss origins</a:t>
            </a:r>
          </a:p>
        </p:txBody>
      </p:sp>
    </p:spTree>
    <p:extLst>
      <p:ext uri="{BB962C8B-B14F-4D97-AF65-F5344CB8AC3E}">
        <p14:creationId xmlns:p14="http://schemas.microsoft.com/office/powerpoint/2010/main" val="236256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C097-06D6-4375-8504-DF557124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4B1F6-A6A8-49F7-B448-7F67862A6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3B47F71-ADF2-4E9F-893A-08C9B61A2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DD03-7600-4999-85A3-9407239A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F92C-10C8-43ED-88C3-B53C3ABD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 spanwise variations into the loss model (integrating up the blades instead of at mean line)</a:t>
            </a:r>
          </a:p>
          <a:p>
            <a:r>
              <a:rPr lang="en-GB" dirty="0"/>
              <a:t>Develop </a:t>
            </a:r>
            <a:r>
              <a:rPr lang="en-GB" dirty="0" err="1"/>
              <a:t>endwall</a:t>
            </a:r>
            <a:r>
              <a:rPr lang="en-GB" dirty="0"/>
              <a:t> loss calculations</a:t>
            </a:r>
          </a:p>
          <a:p>
            <a:r>
              <a:rPr lang="en-GB" dirty="0"/>
              <a:t>Non-isentropic inlet/exit ducts?</a:t>
            </a:r>
          </a:p>
          <a:p>
            <a:r>
              <a:rPr lang="en-GB" dirty="0"/>
              <a:t>Allow capability for inlet/exit swirl</a:t>
            </a:r>
          </a:p>
          <a:p>
            <a:r>
              <a:rPr lang="en-GB" dirty="0"/>
              <a:t>Incorporate a motor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D65F-C82C-4913-B4C6-E456C2FB7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0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551C-99D2-4134-96B8-C1C7372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C68A-B7FE-42FD-973F-835A103B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E7E3-9045-400E-A0B0-F0120B91E1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43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9731-8566-4A4B-98B0-B4E141CF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V2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F7847-62F2-4790-89CF-A19160F0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Convergence time reduced to ~0.2s per design (1D)</a:t>
            </a:r>
          </a:p>
          <a:p>
            <a:r>
              <a:rPr lang="en-GB" dirty="0"/>
              <a:t>Error handling implemented to highlight and skip over problematic cases</a:t>
            </a:r>
          </a:p>
          <a:p>
            <a:r>
              <a:rPr lang="en-GB" dirty="0"/>
              <a:t>Contra-rotating added</a:t>
            </a:r>
          </a:p>
          <a:p>
            <a:r>
              <a:rPr lang="en-GB" dirty="0"/>
              <a:t>Radial equilibrium implemented for a mixed vortex design</a:t>
            </a:r>
          </a:p>
          <a:p>
            <a:r>
              <a:rPr lang="en-GB" dirty="0"/>
              <a:t>General restructuring and tidy-up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3F2A-D703-4099-B4FC-BAE90353D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33E-2264-420A-99A5-666C3439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CE46-B0AB-44A8-A557-04172786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characteristic of fan using thrust plate at exit to vary flow coefficient</a:t>
            </a:r>
          </a:p>
          <a:p>
            <a:r>
              <a:rPr lang="en-GB" dirty="0"/>
              <a:t>Confirm new motor compatibility (tweak if need be) then print</a:t>
            </a:r>
          </a:p>
          <a:p>
            <a:r>
              <a:rPr lang="en-GB" dirty="0"/>
              <a:t>Assemble flying rig and recalculate system efficiency</a:t>
            </a:r>
          </a:p>
          <a:p>
            <a:r>
              <a:rPr lang="en-GB" dirty="0"/>
              <a:t>Attempt hover with 4x EDF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1E732-AE2E-459A-AE84-22A497EA8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778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E72-BC64-4EBD-8F6F-C138645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Printed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8125083"/>
                  </p:ext>
                </p:extLst>
              </p:nvPr>
            </p:nvGraphicFramePr>
            <p:xfrm>
              <a:off x="384175" y="1695998"/>
              <a:ext cx="3916760" cy="38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16760" cy="3834878"/>
                    </a:xfrm>
                    <a:prstGeom prst="rect">
                      <a:avLst/>
                    </a:prstGeom>
                  </am3d:spPr>
                  <am3d:camera>
                    <am3d:pos x="0" y="0" z="68190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4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1524" ay="-2915693" az="-3032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27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175" y="1695998"/>
                <a:ext cx="3916760" cy="383487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CBF5-60CA-46F3-8759-C288BEC9E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76994" y="6172821"/>
            <a:ext cx="900112" cy="179388"/>
          </a:xfrm>
        </p:spPr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523790"/>
                  </p:ext>
                </p:extLst>
              </p:nvPr>
            </p:nvGraphicFramePr>
            <p:xfrm>
              <a:off x="4459514" y="2014429"/>
              <a:ext cx="4300311" cy="37507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00311" cy="3750751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4102" ay="759953" az="100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514" y="2014429"/>
                <a:ext cx="4300311" cy="3750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77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3972-9B73-40C8-A33D-15A0694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Performance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95CE4F1-11E8-4A40-AA81-9AB7EB64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4025" r="7080" b="4459"/>
          <a:stretch/>
        </p:blipFill>
        <p:spPr>
          <a:xfrm>
            <a:off x="109407" y="1433140"/>
            <a:ext cx="8925186" cy="48708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E7D98-C8FE-4735-B0E3-B2D4056A9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87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FEBD-0E54-46C5-8679-C2651E8E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261A-50D6-4920-9821-1D4C5D707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D268E7-5A5E-406D-BC1D-3CA0FF85BE01}"/>
              </a:ext>
            </a:extLst>
          </p:cNvPr>
          <p:cNvSpPr/>
          <p:nvPr/>
        </p:nvSpPr>
        <p:spPr bwMode="auto">
          <a:xfrm>
            <a:off x="1281112" y="1925577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Synchronous vibration of rotor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531A0-9055-4A5E-AA99-0E47984323CD}"/>
              </a:ext>
            </a:extLst>
          </p:cNvPr>
          <p:cNvSpPr/>
          <p:nvPr/>
        </p:nvSpPr>
        <p:spPr bwMode="auto">
          <a:xfrm>
            <a:off x="1281112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Axial movement in motor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29F4C-B232-4807-AEA3-942B50C7E71C}"/>
              </a:ext>
            </a:extLst>
          </p:cNvPr>
          <p:cNvSpPr/>
          <p:nvPr/>
        </p:nvSpPr>
        <p:spPr bwMode="auto">
          <a:xfrm>
            <a:off x="5755307" y="192557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Outsource stator prints, machine rotors from plastic block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105FEA-6438-4258-9F98-7FA0FAEA7D2B}"/>
              </a:ext>
            </a:extLst>
          </p:cNvPr>
          <p:cNvSpPr/>
          <p:nvPr/>
        </p:nvSpPr>
        <p:spPr bwMode="auto">
          <a:xfrm>
            <a:off x="1281111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Effect of blade count unknown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95438-BB80-4A41-A53C-F2FC985F1BBD}"/>
              </a:ext>
            </a:extLst>
          </p:cNvPr>
          <p:cNvSpPr/>
          <p:nvPr/>
        </p:nvSpPr>
        <p:spPr bwMode="auto">
          <a:xfrm>
            <a:off x="5755305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Increase validity of results through using same motor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D18A8-8691-41EA-A3ED-62CAEEC154C2}"/>
              </a:ext>
            </a:extLst>
          </p:cNvPr>
          <p:cNvSpPr/>
          <p:nvPr/>
        </p:nvSpPr>
        <p:spPr bwMode="auto">
          <a:xfrm>
            <a:off x="5755305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Iterate various designs through CFD prior to outsourcing / machining?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D8D12-5036-4552-A728-ED5EBA5B4EE5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>
            <a:off x="3388693" y="2404247"/>
            <a:ext cx="2366614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04985-0865-4C58-B05E-D337591D3D0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>
            <a:off x="3388693" y="3483853"/>
            <a:ext cx="2366612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32A0-6F19-423F-9BA8-76DF872F0E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 bwMode="auto">
          <a:xfrm>
            <a:off x="3388692" y="4563458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5489B-ACA3-469D-9F51-95F72AF4E44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 bwMode="auto">
          <a:xfrm flipH="1">
            <a:off x="3388692" y="2404248"/>
            <a:ext cx="2366615" cy="215921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534235-7143-4AF9-995A-453C82CD6D02}"/>
              </a:ext>
            </a:extLst>
          </p:cNvPr>
          <p:cNvSpPr/>
          <p:nvPr/>
        </p:nvSpPr>
        <p:spPr bwMode="auto">
          <a:xfrm>
            <a:off x="1281111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Outside flying challenges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CE21AA-5C09-4F12-9376-9BCB97F12C79}"/>
              </a:ext>
            </a:extLst>
          </p:cNvPr>
          <p:cNvSpPr/>
          <p:nvPr/>
        </p:nvSpPr>
        <p:spPr bwMode="auto">
          <a:xfrm>
            <a:off x="5755305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(enter solution here)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8091B-097B-45FC-BCC9-E3393E220EA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3388692" y="5643062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1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63E8-83BA-4ED5-BF30-C072B708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8C2-EF24-4991-B43E-41574FB2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(Test existing design?)</a:t>
            </a:r>
          </a:p>
          <a:p>
            <a:r>
              <a:rPr lang="en-GB" dirty="0"/>
              <a:t>Vary inlet/outlet to assess any performance change</a:t>
            </a:r>
          </a:p>
          <a:p>
            <a:pPr lvl="1"/>
            <a:r>
              <a:rPr lang="en-GB" dirty="0"/>
              <a:t>Low HTR design at low Re (JSE demonstrated off-design results)</a:t>
            </a:r>
          </a:p>
          <a:p>
            <a:r>
              <a:rPr lang="en-GB" dirty="0"/>
              <a:t>Continue investigating literature</a:t>
            </a:r>
          </a:p>
          <a:p>
            <a:r>
              <a:rPr lang="en-GB" dirty="0"/>
              <a:t>Cement premise of project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DFCB-823C-4E23-B955-36B7B143A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15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AD16-6277-4DF8-BE5F-1251FFF7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D427-D5B6-4728-9773-080F5478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checks</a:t>
            </a:r>
          </a:p>
          <a:p>
            <a:pPr lvl="1"/>
            <a:r>
              <a:rPr lang="en-GB" dirty="0"/>
              <a:t>Turn off lossy mechanisms (gaps, thicknesses = 0) – efficiency should be unity (isentropic)</a:t>
            </a:r>
          </a:p>
          <a:p>
            <a:pPr lvl="1"/>
            <a:r>
              <a:rPr lang="en-GB" dirty="0"/>
              <a:t>Check values at design point (phi=0.8, sigma=1.1) compared to V1 output</a:t>
            </a:r>
          </a:p>
          <a:p>
            <a:pPr lvl="1"/>
            <a:r>
              <a:rPr lang="en-GB" dirty="0"/>
              <a:t>Error handling</a:t>
            </a:r>
          </a:p>
          <a:p>
            <a:r>
              <a:rPr lang="en-GB" dirty="0"/>
              <a:t>CFD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A9C12-442C-4AA6-9DD8-C77F2E524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569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AC4F-8CED-4C60-BA8B-9448C87C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BCE0-7A07-4560-8906-FE86DC4D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Calculated losses are sensitive to associated loss coefficient</a:t>
            </a:r>
          </a:p>
          <a:p>
            <a:r>
              <a:rPr lang="en-GB" dirty="0" err="1"/>
              <a:t>Endwall</a:t>
            </a:r>
            <a:r>
              <a:rPr lang="en-GB" dirty="0"/>
              <a:t> losses need further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C4E4-1566-4EA3-B44B-A08860CF4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997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Sigma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12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18CEAE96-BFB0-47A7-B4DB-0EE6DB1E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8712"/>
          <a:stretch/>
        </p:blipFill>
        <p:spPr>
          <a:xfrm>
            <a:off x="596562" y="1586627"/>
            <a:ext cx="7950875" cy="44725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DD15C8-AF17-4BA4-8615-94F3C0AD7DD5}"/>
              </a:ext>
            </a:extLst>
          </p:cNvPr>
          <p:cNvSpPr/>
          <p:nvPr/>
        </p:nvSpPr>
        <p:spPr bwMode="auto">
          <a:xfrm>
            <a:off x="2733152" y="1477108"/>
            <a:ext cx="3758083" cy="2280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0.12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0.0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4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9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Psi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8D566D02-F151-4EAF-A72F-AD9D929B2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3" y="1366510"/>
            <a:ext cx="7569873" cy="4541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F49213-9D67-4494-B5B0-5637F014B050}"/>
              </a:ext>
            </a:extLst>
          </p:cNvPr>
          <p:cNvSpPr/>
          <p:nvPr/>
        </p:nvSpPr>
        <p:spPr bwMode="auto">
          <a:xfrm>
            <a:off x="3516923" y="3627459"/>
            <a:ext cx="4190163" cy="21302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4182A-1129-41B7-88C6-4D9C08F72A65}"/>
              </a:ext>
            </a:extLst>
          </p:cNvPr>
          <p:cNvSpPr/>
          <p:nvPr/>
        </p:nvSpPr>
        <p:spPr bwMode="auto">
          <a:xfrm>
            <a:off x="1316334" y="1366510"/>
            <a:ext cx="6390752" cy="2260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073E53-E0B7-4BC9-A05A-BFC4774A37C9}"/>
              </a:ext>
            </a:extLst>
          </p:cNvPr>
          <p:cNvSpPr/>
          <p:nvPr/>
        </p:nvSpPr>
        <p:spPr bwMode="auto">
          <a:xfrm>
            <a:off x="1078465" y="3627458"/>
            <a:ext cx="2438458" cy="25466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732BA-5E37-4190-B467-8E4BE2DA5269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s/c gives high blade </a:t>
            </a:r>
            <a:r>
              <a:rPr lang="en-GB" dirty="0" err="1"/>
              <a:t>conut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29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Mean Line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1939332" y="1803220"/>
            <a:ext cx="6677181" cy="4338135"/>
          </a:xfrm>
          <a:prstGeom prst="rect">
            <a:avLst/>
          </a:prstGeom>
        </p:spPr>
      </p:pic>
      <p:pic>
        <p:nvPicPr>
          <p:cNvPr id="6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A7D602CE-321C-40B5-8DE6-B30FA529C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8" t="50248" r="51801" b="4420"/>
          <a:stretch/>
        </p:blipFill>
        <p:spPr bwMode="auto">
          <a:xfrm>
            <a:off x="331594" y="2195761"/>
            <a:ext cx="1607738" cy="194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567E63-61D5-44AE-A0C0-535C8E89C24B}"/>
              </a:ext>
            </a:extLst>
          </p:cNvPr>
          <p:cNvSpPr/>
          <p:nvPr/>
        </p:nvSpPr>
        <p:spPr bwMode="auto">
          <a:xfrm>
            <a:off x="6373948" y="3975668"/>
            <a:ext cx="2438458" cy="216568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E0A8D8B8-BF38-498B-B131-353473BE2A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t="2270" r="70815" b="49651"/>
          <a:stretch/>
        </p:blipFill>
        <p:spPr bwMode="auto">
          <a:xfrm>
            <a:off x="6568246" y="3972287"/>
            <a:ext cx="1889090" cy="215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4439D-D797-49B5-900E-74C92AEDF75E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Losses only evaluated at mean line</a:t>
            </a:r>
          </a:p>
        </p:txBody>
      </p:sp>
    </p:spTree>
    <p:extLst>
      <p:ext uri="{BB962C8B-B14F-4D97-AF65-F5344CB8AC3E}">
        <p14:creationId xmlns:p14="http://schemas.microsoft.com/office/powerpoint/2010/main" val="55337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211015" y="1439791"/>
            <a:ext cx="5738084" cy="3728008"/>
          </a:xfrm>
          <a:prstGeom prst="rect">
            <a:avLst/>
          </a:prstGeom>
        </p:spPr>
      </p:pic>
      <p:pic>
        <p:nvPicPr>
          <p:cNvPr id="9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7E789C8E-8148-42AC-8691-6BDBD6773E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r="8084"/>
          <a:stretch/>
        </p:blipFill>
        <p:spPr bwMode="auto">
          <a:xfrm>
            <a:off x="4036740" y="3245618"/>
            <a:ext cx="4974196" cy="320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896B92-3B03-4297-9F05-EE2F67F47897}"/>
              </a:ext>
            </a:extLst>
          </p:cNvPr>
          <p:cNvSpPr/>
          <p:nvPr/>
        </p:nvSpPr>
        <p:spPr bwMode="auto">
          <a:xfrm>
            <a:off x="7410450" y="4921559"/>
            <a:ext cx="1562100" cy="14570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6D190-7BD7-43C1-B561-183C2293D71B}"/>
              </a:ext>
            </a:extLst>
          </p:cNvPr>
          <p:cNvSpPr txBox="1"/>
          <p:nvPr/>
        </p:nvSpPr>
        <p:spPr>
          <a:xfrm>
            <a:off x="6718017" y="287628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0394D-C522-420E-B977-047B217C8B6D}"/>
              </a:ext>
            </a:extLst>
          </p:cNvPr>
          <p:cNvSpPr txBox="1"/>
          <p:nvPr/>
        </p:nvSpPr>
        <p:spPr>
          <a:xfrm>
            <a:off x="1631382" y="129861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4D99E-5DB9-4BB5-B4B1-6573D5095255}"/>
              </a:ext>
            </a:extLst>
          </p:cNvPr>
          <p:cNvSpPr txBox="1"/>
          <p:nvPr/>
        </p:nvSpPr>
        <p:spPr>
          <a:xfrm>
            <a:off x="384175" y="5304703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Tip losses dominate CRF loss except at extremities</a:t>
            </a: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C85B5-C260-4CCA-9F9A-F894E9AA2131}"/>
              </a:ext>
            </a:extLst>
          </p:cNvPr>
          <p:cNvSpPr txBox="1"/>
          <p:nvPr/>
        </p:nvSpPr>
        <p:spPr>
          <a:xfrm>
            <a:off x="6438617" y="171080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a second rotor increases loss</a:t>
            </a:r>
          </a:p>
        </p:txBody>
      </p:sp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13" name="Content Placeholder 5" descr="Shape, polygon&#10;&#10;Description automatically generated">
            <a:extLst>
              <a:ext uri="{FF2B5EF4-FFF2-40B4-BE49-F238E27FC236}">
                <a16:creationId xmlns:a16="http://schemas.microsoft.com/office/drawing/2014/main" id="{8F126FD3-25FC-4425-9AFC-C07658DDE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>
          <a:xfrm>
            <a:off x="4608896" y="1844805"/>
            <a:ext cx="3977556" cy="4472530"/>
          </a:xfrm>
        </p:spPr>
      </p:pic>
      <p:pic>
        <p:nvPicPr>
          <p:cNvPr id="14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2090526D-625A-4FF8-99C4-54AA6A749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 bwMode="auto">
          <a:xfrm>
            <a:off x="491787" y="1844805"/>
            <a:ext cx="3975438" cy="447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A373B4-490F-4558-B493-9E8B5DB248BE}"/>
              </a:ext>
            </a:extLst>
          </p:cNvPr>
          <p:cNvCxnSpPr/>
          <p:nvPr/>
        </p:nvCxnSpPr>
        <p:spPr bwMode="auto">
          <a:xfrm>
            <a:off x="4569882" y="1333500"/>
            <a:ext cx="0" cy="5118101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01F8F-6AC5-4532-A3B2-2424B0068A26}"/>
              </a:ext>
            </a:extLst>
          </p:cNvPr>
          <p:cNvSpPr txBox="1"/>
          <p:nvPr/>
        </p:nvSpPr>
        <p:spPr>
          <a:xfrm>
            <a:off x="2193155" y="1495425"/>
            <a:ext cx="71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B3AF2-73B4-472B-A424-4DD2CB6E3A83}"/>
              </a:ext>
            </a:extLst>
          </p:cNvPr>
          <p:cNvSpPr txBox="1"/>
          <p:nvPr/>
        </p:nvSpPr>
        <p:spPr>
          <a:xfrm>
            <a:off x="6291690" y="14954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CRF</a:t>
            </a:r>
          </a:p>
        </p:txBody>
      </p:sp>
    </p:spTree>
    <p:extLst>
      <p:ext uri="{BB962C8B-B14F-4D97-AF65-F5344CB8AC3E}">
        <p14:creationId xmlns:p14="http://schemas.microsoft.com/office/powerpoint/2010/main" val="122111744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10248</TotalTime>
  <Words>3042</Words>
  <Application>Microsoft Office PowerPoint</Application>
  <PresentationFormat>On-screen Show (4:3)</PresentationFormat>
  <Paragraphs>553</Paragraphs>
  <Slides>48</Slides>
  <Notes>36</Notes>
  <HiddenSlides>36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Cambria Math</vt:lpstr>
      <vt:lpstr>blank</vt:lpstr>
      <vt:lpstr>Propulsion Systems for e-VTOL aircraft </vt:lpstr>
      <vt:lpstr>V2 Progress</vt:lpstr>
      <vt:lpstr>Assessing Model</vt:lpstr>
      <vt:lpstr>Comments</vt:lpstr>
      <vt:lpstr>NRF Phi vs Sigma</vt:lpstr>
      <vt:lpstr>NRF Phi vs Psi</vt:lpstr>
      <vt:lpstr>NRF Mean Line Losses</vt:lpstr>
      <vt:lpstr>NRF vs CRF Losses</vt:lpstr>
      <vt:lpstr>NRF vs CRF</vt:lpstr>
      <vt:lpstr>CRF Losses</vt:lpstr>
      <vt:lpstr>CRF 3</vt:lpstr>
      <vt:lpstr>Blue Bear NRF Performance Characteristics</vt:lpstr>
      <vt:lpstr>Blue Bear NRF - Losses</vt:lpstr>
      <vt:lpstr>BBNRF3</vt:lpstr>
      <vt:lpstr>BBCRF1</vt:lpstr>
      <vt:lpstr>Blue Bear vs Whittle eVTOL – CRF Losses</vt:lpstr>
      <vt:lpstr>BBCRF3</vt:lpstr>
      <vt:lpstr>Next steps</vt:lpstr>
      <vt:lpstr>PowerPoint Presentation</vt:lpstr>
      <vt:lpstr>Vortex Exponent</vt:lpstr>
      <vt:lpstr>Next Steps</vt:lpstr>
      <vt:lpstr>Printed Design</vt:lpstr>
      <vt:lpstr>Design Performance</vt:lpstr>
      <vt:lpstr>Concerns</vt:lpstr>
      <vt:lpstr>Week 5 Plans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 Drury</cp:lastModifiedBy>
  <cp:revision>1590</cp:revision>
  <cp:lastPrinted>2012-12-13T15:48:07Z</cp:lastPrinted>
  <dcterms:created xsi:type="dcterms:W3CDTF">2008-03-27T10:29:55Z</dcterms:created>
  <dcterms:modified xsi:type="dcterms:W3CDTF">2021-02-10T10:04:54Z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